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7"/>
  </p:notesMasterIdLst>
  <p:sldIdLst>
    <p:sldId id="263" r:id="rId2"/>
    <p:sldId id="264" r:id="rId3"/>
    <p:sldId id="262" r:id="rId4"/>
    <p:sldId id="258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6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5">
          <p15:clr>
            <a:srgbClr val="A4A3A4"/>
          </p15:clr>
        </p15:guide>
        <p15:guide id="2" pos="3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3" d="100"/>
          <a:sy n="143" d="100"/>
        </p:scale>
        <p:origin x="684" y="114"/>
      </p:cViewPr>
      <p:guideLst>
        <p:guide orient="horz" pos="1625"/>
        <p:guide pos="3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3C59B-1BDC-48BB-9495-647BCEDE6D6F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6033-52BA-4D67-8107-EFD78C5A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Emily:</a:t>
            </a:r>
            <a:br>
              <a:rPr lang="en-US" sz="1200" dirty="0"/>
            </a:br>
            <a:r>
              <a:rPr lang="en-US" sz="1200" b="1" dirty="0"/>
              <a:t>What is benchmarking</a:t>
            </a:r>
            <a:br>
              <a:rPr lang="en-US" sz="1200" b="1" dirty="0"/>
            </a:br>
            <a:r>
              <a:rPr lang="en-US" sz="1200" b="1" dirty="0"/>
              <a:t>What is the value of benchmarking, </a:t>
            </a:r>
            <a:r>
              <a:rPr lang="en-US" sz="1200" b="1" dirty="0" err="1"/>
              <a:t>esp</a:t>
            </a:r>
            <a:r>
              <a:rPr lang="en-US" sz="1200" b="1" dirty="0"/>
              <a:t> in CRE world</a:t>
            </a:r>
            <a:br>
              <a:rPr lang="en-US" sz="1200" b="1" dirty="0"/>
            </a:br>
            <a:r>
              <a:rPr lang="en-US" sz="1200" b="1" dirty="0"/>
              <a:t>How do you benchmark (e.g. ENERGY STAR, other tools?)</a:t>
            </a:r>
            <a:br>
              <a:rPr lang="en-US" sz="1200" b="1" dirty="0"/>
            </a:br>
            <a:r>
              <a:rPr lang="en-US" sz="1200" b="1" dirty="0"/>
              <a:t>What regulations are out there currently on benchmarking (e.g. IMT map of ordinances and building types required)</a:t>
            </a:r>
            <a:br>
              <a:rPr lang="en-US" sz="1200" b="1" dirty="0"/>
            </a:br>
            <a:r>
              <a:rPr lang="en-US" sz="1200" b="1" dirty="0"/>
              <a:t>What do you do after benchmarking – “Beyond benchmarking”?</a:t>
            </a:r>
            <a:br>
              <a:rPr lang="en-US" sz="1200" b="1" dirty="0"/>
            </a:br>
            <a:r>
              <a:rPr lang="en-US" sz="1200" dirty="0"/>
              <a:t>Jeff:</a:t>
            </a:r>
            <a:br>
              <a:rPr lang="en-US" sz="1200" dirty="0"/>
            </a:br>
            <a:r>
              <a:rPr lang="en-US" sz="1200" b="1" dirty="0"/>
              <a:t>Colliers Internal Benchmarking Requirement, original and updated versions</a:t>
            </a:r>
            <a:br>
              <a:rPr lang="en-US" sz="1200" b="1" dirty="0"/>
            </a:br>
            <a:r>
              <a:rPr lang="en-US" sz="1200" b="1" dirty="0"/>
              <a:t>How Colliers meets their benchmarking goals</a:t>
            </a:r>
            <a:br>
              <a:rPr lang="en-US" sz="1200" b="1" dirty="0"/>
            </a:br>
            <a:r>
              <a:rPr lang="en-US" sz="1200" b="1" dirty="0"/>
              <a:t>How does Colliers enforce the requirement</a:t>
            </a:r>
            <a:br>
              <a:rPr lang="en-US" sz="1200" b="1" dirty="0"/>
            </a:br>
            <a:r>
              <a:rPr lang="en-US" sz="1200" b="1" dirty="0"/>
              <a:t>What does Colliers do with the data and how does this help clients</a:t>
            </a:r>
            <a:br>
              <a:rPr lang="en-US" sz="1200" b="1" dirty="0"/>
            </a:br>
            <a:r>
              <a:rPr lang="en-US" sz="1200" b="1" dirty="0"/>
              <a:t>What has Colliers learned along the way that could help others in CRE</a:t>
            </a:r>
            <a:br>
              <a:rPr lang="en-US" sz="1200" b="1" dirty="0"/>
            </a:br>
            <a:r>
              <a:rPr lang="en-US" sz="1200" b="1" dirty="0"/>
              <a:t>Future plans</a:t>
            </a:r>
            <a:br>
              <a:rPr lang="en-US" sz="1200" b="1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0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3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Emily:</a:t>
            </a:r>
            <a:br>
              <a:rPr lang="en-US" sz="1200" dirty="0"/>
            </a:br>
            <a:r>
              <a:rPr lang="en-US" sz="1200" b="1" dirty="0"/>
              <a:t>What is benchmarking</a:t>
            </a:r>
            <a:br>
              <a:rPr lang="en-US" sz="1200" b="1" dirty="0"/>
            </a:br>
            <a:r>
              <a:rPr lang="en-US" sz="1200" b="1" dirty="0"/>
              <a:t>What is the value of benchmarking, </a:t>
            </a:r>
            <a:r>
              <a:rPr lang="en-US" sz="1200" b="1" dirty="0" err="1"/>
              <a:t>esp</a:t>
            </a:r>
            <a:r>
              <a:rPr lang="en-US" sz="1200" b="1" dirty="0"/>
              <a:t> in CRE world</a:t>
            </a:r>
            <a:br>
              <a:rPr lang="en-US" sz="1200" b="1" dirty="0"/>
            </a:br>
            <a:r>
              <a:rPr lang="en-US" sz="1200" b="1" dirty="0"/>
              <a:t>How do you benchmark (e.g. ENERGY STAR, other tools?)</a:t>
            </a:r>
            <a:br>
              <a:rPr lang="en-US" sz="1200" b="1" dirty="0"/>
            </a:br>
            <a:r>
              <a:rPr lang="en-US" sz="1200" b="1" dirty="0"/>
              <a:t>What regulations are out there currently on benchmarking (e.g. IMT map of ordinances and building types required)</a:t>
            </a:r>
            <a:br>
              <a:rPr lang="en-US" sz="1200" b="1" dirty="0"/>
            </a:br>
            <a:r>
              <a:rPr lang="en-US" sz="1200" b="1" dirty="0"/>
              <a:t>What do you do after benchmarking – “Beyond benchmarking”?</a:t>
            </a:r>
            <a:br>
              <a:rPr lang="en-US" sz="1200" b="1" dirty="0"/>
            </a:br>
            <a:r>
              <a:rPr lang="en-US" sz="1200" dirty="0"/>
              <a:t>Jeff:</a:t>
            </a:r>
            <a:br>
              <a:rPr lang="en-US" sz="1200" dirty="0"/>
            </a:br>
            <a:r>
              <a:rPr lang="en-US" sz="1200" b="1" dirty="0"/>
              <a:t>Colliers Internal Benchmarking Requirement, original and updated versions</a:t>
            </a:r>
            <a:br>
              <a:rPr lang="en-US" sz="1200" b="1" dirty="0"/>
            </a:br>
            <a:r>
              <a:rPr lang="en-US" sz="1200" b="1" dirty="0"/>
              <a:t>How Colliers meets their benchmarking goals</a:t>
            </a:r>
            <a:br>
              <a:rPr lang="en-US" sz="1200" b="1" dirty="0"/>
            </a:br>
            <a:r>
              <a:rPr lang="en-US" sz="1200" b="1" dirty="0"/>
              <a:t>How does Colliers enforce the requirement</a:t>
            </a:r>
            <a:br>
              <a:rPr lang="en-US" sz="1200" b="1" dirty="0"/>
            </a:br>
            <a:r>
              <a:rPr lang="en-US" sz="1200" b="1" dirty="0"/>
              <a:t>What does Colliers do with the data and how does this help clients</a:t>
            </a:r>
            <a:br>
              <a:rPr lang="en-US" sz="1200" b="1" dirty="0"/>
            </a:br>
            <a:r>
              <a:rPr lang="en-US" sz="1200" b="1" dirty="0"/>
              <a:t>What has Colliers learned along the way that could help others in CRE</a:t>
            </a:r>
            <a:br>
              <a:rPr lang="en-US" sz="1200" b="1" dirty="0"/>
            </a:br>
            <a:r>
              <a:rPr lang="en-US" sz="1200" b="1" dirty="0"/>
              <a:t>Future plans</a:t>
            </a:r>
            <a:br>
              <a:rPr lang="en-US" sz="1200" b="1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4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1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4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0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9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7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66033-52BA-4D67-8107-EFD78C5AAD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0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777" y="2222410"/>
            <a:ext cx="7189357" cy="23059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38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26" y="2182308"/>
            <a:ext cx="7285529" cy="132122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376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90204" y="1381125"/>
            <a:ext cx="3002296" cy="1914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37000" y="1381125"/>
            <a:ext cx="4838700" cy="29527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90205" y="286101"/>
            <a:ext cx="8285495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0204" y="3533775"/>
            <a:ext cx="3002296" cy="800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803900" y="4833521"/>
            <a:ext cx="2971800" cy="20745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" y="4788115"/>
            <a:ext cx="914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2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6400" y="1381125"/>
            <a:ext cx="3086100" cy="1914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37000" y="1381125"/>
            <a:ext cx="4838700" cy="29527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6400" y="286101"/>
            <a:ext cx="83693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06400" y="3533775"/>
            <a:ext cx="3086100" cy="800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803900" y="4833521"/>
            <a:ext cx="2971800" cy="20745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" y="4788115"/>
            <a:ext cx="914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2" y="4788115"/>
            <a:ext cx="9147781" cy="36576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6400" y="1381125"/>
            <a:ext cx="3086100" cy="1914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37000" y="1381125"/>
            <a:ext cx="4838700" cy="29527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6400" y="286101"/>
            <a:ext cx="83693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06400" y="3533775"/>
            <a:ext cx="3086100" cy="800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803900" y="4833521"/>
            <a:ext cx="2971800" cy="20745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7439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06400" y="1381125"/>
            <a:ext cx="3086100" cy="1914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937000" y="1381125"/>
            <a:ext cx="4838700" cy="29527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6400" y="286101"/>
            <a:ext cx="8369300" cy="8572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06400" y="3533775"/>
            <a:ext cx="3086100" cy="8001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803900" y="4833521"/>
            <a:ext cx="2971800" cy="20745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" y="4788115"/>
            <a:ext cx="9144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7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14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326" y="1911002"/>
            <a:ext cx="7285529" cy="132122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Benchmarking &amp; Beyond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Improve Energy and Operational Efficiencies Throughout Your Portfolio</a:t>
            </a:r>
          </a:p>
        </p:txBody>
      </p:sp>
    </p:spTree>
    <p:extLst>
      <p:ext uri="{BB962C8B-B14F-4D97-AF65-F5344CB8AC3E}">
        <p14:creationId xmlns:p14="http://schemas.microsoft.com/office/powerpoint/2010/main" val="374253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Colliers Meets Benchmarking Goals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076"/>
          <a:stretch/>
        </p:blipFill>
        <p:spPr>
          <a:xfrm>
            <a:off x="1413636" y="1696166"/>
            <a:ext cx="3433192" cy="30485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0114" y="280158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90114" y="451608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90114" y="3197239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90114" y="332912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0114" y="2933469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90114" y="306535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90114" y="3461009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90114" y="359289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90114" y="3724779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90114" y="385666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90114" y="3988549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590114" y="412043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90114" y="4252319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90114" y="4384204"/>
            <a:ext cx="1188720" cy="91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b="25958"/>
          <a:stretch/>
        </p:blipFill>
        <p:spPr>
          <a:xfrm>
            <a:off x="5982652" y="15591"/>
            <a:ext cx="2950787" cy="473928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63640" y="1109061"/>
            <a:ext cx="1188720" cy="1295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263640" y="2346960"/>
            <a:ext cx="1188720" cy="1295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63640" y="3707130"/>
            <a:ext cx="1188720" cy="1295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hecubiclechick.com/wp-content/uploads/2011/12/christmas-bon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0" b="10841"/>
          <a:stretch/>
        </p:blipFill>
        <p:spPr bwMode="auto">
          <a:xfrm>
            <a:off x="2376030" y="1554480"/>
            <a:ext cx="5028936" cy="3223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Benchmarking Requirements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5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all the data, and how it helps clients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http://www.wun.ac.uk/images/researchgroups/da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70"/>
          <a:stretch/>
        </p:blipFill>
        <p:spPr bwMode="auto">
          <a:xfrm>
            <a:off x="16764" y="1703260"/>
            <a:ext cx="9144000" cy="3074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6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Along the Way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https://thewannabesaint.files.wordpress.com/2015/10/stone-pathway-wallpaper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" b="22000"/>
          <a:stretch/>
        </p:blipFill>
        <p:spPr bwMode="auto">
          <a:xfrm>
            <a:off x="0" y="1059180"/>
            <a:ext cx="9144000" cy="3710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5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investingnews.com/files/2014/03/fu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77" y="1031141"/>
            <a:ext cx="5650149" cy="3749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2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74139" y="1845460"/>
            <a:ext cx="6135991" cy="176163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Jeff Gerwig</a:t>
            </a:r>
            <a:br>
              <a:rPr lang="en-US" sz="2400" b="1" dirty="0"/>
            </a:br>
            <a:r>
              <a:rPr lang="en-US" sz="2400" dirty="0"/>
              <a:t>Colliers International</a:t>
            </a:r>
            <a:br>
              <a:rPr lang="en-US" sz="2400" dirty="0"/>
            </a:br>
            <a:r>
              <a:rPr lang="en-US" sz="2400" i="1" dirty="0"/>
              <a:t>Jeff.Gerwig@colliers.com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Emily Pearce</a:t>
            </a:r>
            <a:br>
              <a:rPr lang="en-US" sz="2400" b="1" dirty="0"/>
            </a:br>
            <a:r>
              <a:rPr lang="en-US" sz="2400" dirty="0"/>
              <a:t>Waypoint Building Group</a:t>
            </a:r>
            <a:br>
              <a:rPr lang="en-US" sz="2400" dirty="0"/>
            </a:br>
            <a:r>
              <a:rPr lang="en-US" sz="2400" i="1" dirty="0"/>
              <a:t>emilypearce@waypointbuilding.com</a:t>
            </a:r>
            <a:endParaRPr lang="en-US" sz="2400" dirty="0"/>
          </a:p>
        </p:txBody>
      </p:sp>
      <p:pic>
        <p:nvPicPr>
          <p:cNvPr id="5" name="Picture 6" descr="https://waypointbuilding.com/wp-content/uploads/freshizer/c79c3ad509a93d8add37bf1c62b1549d_emilypearce270x245bw-2-562-511-c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170"/>
          <a:stretch/>
        </p:blipFill>
        <p:spPr bwMode="auto">
          <a:xfrm>
            <a:off x="1239167" y="3607098"/>
            <a:ext cx="1371600" cy="136241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olliers.com/-/media/images/people/id4/f/e/c/c630f7ac4be6b5f879dbfcbf1295/c24d2889-3075-4115-a5f3-2efb01e702db.jpg.jpg?la=en-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67" y="1845460"/>
            <a:ext cx="1371600" cy="13716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9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974139" y="1967380"/>
            <a:ext cx="6135991" cy="1761638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</a:rPr>
              <a:t>Jeff Gerwig</a:t>
            </a:r>
            <a:br>
              <a:rPr lang="en-US" sz="3600" b="1" dirty="0"/>
            </a:br>
            <a:r>
              <a:rPr lang="en-US" sz="3600" dirty="0"/>
              <a:t>Colliers International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chemeClr val="accent1"/>
                </a:solidFill>
              </a:rPr>
              <a:t>Emily Pearce</a:t>
            </a:r>
            <a:br>
              <a:rPr lang="en-US" sz="3600" b="1" dirty="0"/>
            </a:br>
            <a:r>
              <a:rPr lang="en-US" sz="3600" dirty="0"/>
              <a:t>Waypoint Building Group</a:t>
            </a:r>
          </a:p>
        </p:txBody>
      </p:sp>
      <p:pic>
        <p:nvPicPr>
          <p:cNvPr id="5" name="Picture 6" descr="https://waypointbuilding.com/wp-content/uploads/freshizer/c79c3ad509a93d8add37bf1c62b1549d_emilypearce270x245bw-2-562-511-c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170"/>
          <a:stretch/>
        </p:blipFill>
        <p:spPr bwMode="auto">
          <a:xfrm>
            <a:off x="1239167" y="3568247"/>
            <a:ext cx="1371600" cy="1362419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olliers.com/-/media/images/people/id4/f/e/c/c630f7ac4be6b5f879dbfcbf1295/c24d2889-3075-4115-a5f3-2efb01e702db.jpg.jpg?la=en-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67" y="1967380"/>
            <a:ext cx="1371600" cy="13716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46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is Benchmarking?</a:t>
            </a:r>
          </a:p>
        </p:txBody>
      </p:sp>
    </p:spTree>
    <p:extLst>
      <p:ext uri="{BB962C8B-B14F-4D97-AF65-F5344CB8AC3E}">
        <p14:creationId xmlns:p14="http://schemas.microsoft.com/office/powerpoint/2010/main" val="116094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Benchmarking for Commercial Real Estate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3783"/>
            <a:ext cx="9144000" cy="26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8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Benchmark?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023" b="46686"/>
          <a:stretch/>
        </p:blipFill>
        <p:spPr>
          <a:xfrm>
            <a:off x="0" y="969264"/>
            <a:ext cx="9144000" cy="2670048"/>
          </a:xfrm>
          <a:prstGeom prst="rect">
            <a:avLst/>
          </a:prstGeom>
        </p:spPr>
      </p:pic>
      <p:pic>
        <p:nvPicPr>
          <p:cNvPr id="8" name="Picture 7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5881"/>
            <a:ext cx="9144000" cy="1254797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0" y="3511467"/>
            <a:ext cx="2200494" cy="1254796"/>
          </a:xfrm>
          <a:prstGeom prst="rect">
            <a:avLst/>
          </a:prstGeom>
        </p:spPr>
      </p:pic>
      <p:pic>
        <p:nvPicPr>
          <p:cNvPr id="10" name="Picture 9">
            <a:extLst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06" y="3516364"/>
            <a:ext cx="2200494" cy="12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1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Ordinances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www.imt.org/uploads/resources/files/IMT_cities_benchmarking_2.8.2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 b="17868"/>
          <a:stretch/>
        </p:blipFill>
        <p:spPr bwMode="auto">
          <a:xfrm>
            <a:off x="653447" y="986008"/>
            <a:ext cx="6426239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imt.org/uploads/resources/files/IMT_cities_benchmarking_2.8.2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8" t="80265"/>
          <a:stretch/>
        </p:blipFill>
        <p:spPr bwMode="auto">
          <a:xfrm>
            <a:off x="6776830" y="2937718"/>
            <a:ext cx="2097024" cy="798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mt.org/uploads/resources/files/IMT_cities_benchmarking_2.8.20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84872" r="61685" b="-4607"/>
          <a:stretch/>
        </p:blipFill>
        <p:spPr bwMode="auto">
          <a:xfrm>
            <a:off x="6678676" y="3736263"/>
            <a:ext cx="2097024" cy="798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4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Benchmarking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s://obamawhitehouse.archives.gov/sites/whitehouse.gov/files/images/open%20data%201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9298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8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Benchmarking for Property Management Companies</a:t>
            </a:r>
          </a:p>
        </p:txBody>
      </p:sp>
    </p:spTree>
    <p:extLst>
      <p:ext uri="{BB962C8B-B14F-4D97-AF65-F5344CB8AC3E}">
        <p14:creationId xmlns:p14="http://schemas.microsoft.com/office/powerpoint/2010/main" val="70803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8164">
            <a:off x="5955401" y="898114"/>
            <a:ext cx="2668796" cy="34747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2660">
            <a:off x="3503955" y="1251077"/>
            <a:ext cx="2684408" cy="34747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Colliers Benchmarking Requirements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9600"/>
      </p:ext>
    </p:extLst>
  </p:cSld>
  <p:clrMapOvr>
    <a:masterClrMapping/>
  </p:clrMapOvr>
</p:sld>
</file>

<file path=ppt/theme/theme1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101</Words>
  <Application>Microsoft Office PowerPoint</Application>
  <PresentationFormat>On-screen Show (16:9)</PresentationFormat>
  <Paragraphs>41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1_content</vt:lpstr>
      <vt:lpstr>Benchmarking &amp; Beyond: Improve Energy and Operational Efficiencies Throughout Your Portfolio</vt:lpstr>
      <vt:lpstr>Jeff Gerwig Colliers International  Emily Pearce Waypoint Building Group</vt:lpstr>
      <vt:lpstr>What is Benchmarking?</vt:lpstr>
      <vt:lpstr>Value of Benchmarking for Commercial Real Estate</vt:lpstr>
      <vt:lpstr>How Do You Benchmark?</vt:lpstr>
      <vt:lpstr>Benchmarking Ordinances</vt:lpstr>
      <vt:lpstr>Beyond Benchmarking</vt:lpstr>
      <vt:lpstr>Benchmarking for Property Management Companies</vt:lpstr>
      <vt:lpstr>Colliers Benchmarking Requirements </vt:lpstr>
      <vt:lpstr>How Colliers Meets Benchmarking Goals</vt:lpstr>
      <vt:lpstr>Enforcing Benchmarking Requirements</vt:lpstr>
      <vt:lpstr>What to do with all the data, and how it helps clients</vt:lpstr>
      <vt:lpstr>Lessons Learned Along the Way</vt:lpstr>
      <vt:lpstr>What’s next?</vt:lpstr>
      <vt:lpstr>Jeff Gerwig Colliers International Jeff.Gerwig@colliers.com   Emily Pearce Waypoint Building Group emilypearce@waypointbuilding.com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Mundt</dc:creator>
  <cp:lastModifiedBy>Emily Pearce</cp:lastModifiedBy>
  <cp:revision>43</cp:revision>
  <dcterms:created xsi:type="dcterms:W3CDTF">2015-08-28T08:08:08Z</dcterms:created>
  <dcterms:modified xsi:type="dcterms:W3CDTF">2017-06-12T17:45:39Z</dcterms:modified>
</cp:coreProperties>
</file>